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1" r:id="rId5"/>
    <p:sldId id="260" r:id="rId6"/>
    <p:sldId id="262" r:id="rId7"/>
    <p:sldId id="264" r:id="rId8"/>
    <p:sldId id="263" r:id="rId9"/>
    <p:sldId id="265" r:id="rId10"/>
    <p:sldId id="266" r:id="rId11"/>
    <p:sldId id="267" r:id="rId12"/>
    <p:sldId id="268" r:id="rId13"/>
    <p:sldId id="269" r:id="rId14"/>
    <p:sldId id="271" r:id="rId15"/>
    <p:sldId id="270" r:id="rId16"/>
    <p:sldId id="272" r:id="rId17"/>
    <p:sldId id="273" r:id="rId18"/>
    <p:sldId id="274" r:id="rId19"/>
    <p:sldId id="275" r:id="rId20"/>
    <p:sldId id="276" r:id="rId21"/>
    <p:sldId id="277" r:id="rId2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559ADB91-E689-4604-9D04-4FE5A712974E}" type="datetimeFigureOut">
              <a:rPr lang="ar-EG" smtClean="0"/>
              <a:pPr/>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B1A107E-697F-41D4-B76D-9B7AC11AE507}"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559ADB91-E689-4604-9D04-4FE5A712974E}" type="datetimeFigureOut">
              <a:rPr lang="ar-EG" smtClean="0"/>
              <a:pPr/>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B1A107E-697F-41D4-B76D-9B7AC11AE507}"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559ADB91-E689-4604-9D04-4FE5A712974E}" type="datetimeFigureOut">
              <a:rPr lang="ar-EG" smtClean="0"/>
              <a:pPr/>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B1A107E-697F-41D4-B76D-9B7AC11AE507}"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559ADB91-E689-4604-9D04-4FE5A712974E}" type="datetimeFigureOut">
              <a:rPr lang="ar-EG" smtClean="0"/>
              <a:pPr/>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B1A107E-697F-41D4-B76D-9B7AC11AE507}"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9ADB91-E689-4604-9D04-4FE5A712974E}" type="datetimeFigureOut">
              <a:rPr lang="ar-EG" smtClean="0"/>
              <a:pPr/>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B1A107E-697F-41D4-B76D-9B7AC11AE507}"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559ADB91-E689-4604-9D04-4FE5A712974E}" type="datetimeFigureOut">
              <a:rPr lang="ar-EG" smtClean="0"/>
              <a:pPr/>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B1A107E-697F-41D4-B76D-9B7AC11AE507}"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559ADB91-E689-4604-9D04-4FE5A712974E}" type="datetimeFigureOut">
              <a:rPr lang="ar-EG" smtClean="0"/>
              <a:pPr/>
              <a:t>23/07/1441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6B1A107E-697F-41D4-B76D-9B7AC11AE507}"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559ADB91-E689-4604-9D04-4FE5A712974E}" type="datetimeFigureOut">
              <a:rPr lang="ar-EG" smtClean="0"/>
              <a:pPr/>
              <a:t>23/07/1441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6B1A107E-697F-41D4-B76D-9B7AC11AE507}"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9ADB91-E689-4604-9D04-4FE5A712974E}" type="datetimeFigureOut">
              <a:rPr lang="ar-EG" smtClean="0"/>
              <a:pPr/>
              <a:t>23/07/1441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6B1A107E-697F-41D4-B76D-9B7AC11AE507}"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9ADB91-E689-4604-9D04-4FE5A712974E}" type="datetimeFigureOut">
              <a:rPr lang="ar-EG" smtClean="0"/>
              <a:pPr/>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B1A107E-697F-41D4-B76D-9B7AC11AE507}"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9ADB91-E689-4604-9D04-4FE5A712974E}" type="datetimeFigureOut">
              <a:rPr lang="ar-EG" smtClean="0"/>
              <a:pPr/>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B1A107E-697F-41D4-B76D-9B7AC11AE507}"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59ADB91-E689-4604-9D04-4FE5A712974E}" type="datetimeFigureOut">
              <a:rPr lang="ar-EG" smtClean="0"/>
              <a:pPr/>
              <a:t>23/07/1441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B1A107E-697F-41D4-B76D-9B7AC11AE507}"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36713"/>
            <a:ext cx="9324528" cy="4832092"/>
          </a:xfrm>
          <a:prstGeom prst="rect">
            <a:avLst/>
          </a:prstGeom>
        </p:spPr>
        <p:txBody>
          <a:bodyPr wrap="square">
            <a:spAutoFit/>
          </a:bodyPr>
          <a:lstStyle/>
          <a:p>
            <a:pPr lvl="0" algn="ctr" rtl="0" fontAlgn="base">
              <a:spcBef>
                <a:spcPct val="0"/>
              </a:spcBef>
              <a:spcAft>
                <a:spcPct val="0"/>
              </a:spcAft>
            </a:pPr>
            <a:r>
              <a:rPr kumimoji="0" lang="ar-EG" sz="2800" b="1" i="0" u="none" strike="noStrike" normalizeH="0" baseline="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ahoma" pitchFamily="34" charset="0"/>
                <a:ea typeface="Times New Roman" pitchFamily="18" charset="0"/>
                <a:cs typeface="Tahoma" pitchFamily="34" charset="0"/>
              </a:rPr>
              <a:t>مقرر نظام التعليم في مصر والاتجاهات المعاصرة</a:t>
            </a:r>
            <a:endParaRPr kumimoji="0" lang="en-US" sz="2800" b="1" i="0" u="none" strike="noStrike" normalizeH="0" baseline="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Arial" pitchFamily="34" charset="0"/>
              <a:cs typeface="Arial" pitchFamily="34" charset="0"/>
            </a:endParaRPr>
          </a:p>
          <a:p>
            <a:pPr algn="ctr" eaLnBrk="0" fontAlgn="base" hangingPunct="0">
              <a:spcBef>
                <a:spcPct val="0"/>
              </a:spcBef>
              <a:spcAft>
                <a:spcPct val="0"/>
              </a:spcAft>
            </a:pPr>
            <a:endParaRPr lang="en-US" sz="28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latin typeface="Tahoma" pitchFamily="34" charset="0"/>
              <a:ea typeface="Times New Roman" pitchFamily="18" charset="0"/>
              <a:cs typeface="Tahoma" pitchFamily="34" charset="0"/>
            </a:endParaRPr>
          </a:p>
          <a:p>
            <a:pPr algn="ctr" eaLnBrk="0" fontAlgn="base" hangingPunct="0">
              <a:spcBef>
                <a:spcPct val="0"/>
              </a:spcBef>
              <a:spcAft>
                <a:spcPct val="0"/>
              </a:spcAft>
            </a:pPr>
            <a:r>
              <a:rPr lang="en-US" sz="28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latin typeface="Tahoma" pitchFamily="34" charset="0"/>
                <a:ea typeface="Times New Roman" pitchFamily="18" charset="0"/>
                <a:cs typeface="Tahoma" pitchFamily="34" charset="0"/>
              </a:rPr>
              <a:t>  </a:t>
            </a:r>
            <a:r>
              <a:rPr lang="ar-EG" sz="28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Tahoma" pitchFamily="34" charset="0"/>
                <a:ea typeface="Times New Roman" pitchFamily="18" charset="0"/>
                <a:cs typeface="Tahoma" pitchFamily="34" charset="0"/>
              </a:rPr>
              <a:t>الفرقة الرابعة برنامج التدريس باللغة الإنجليزية </a:t>
            </a:r>
          </a:p>
          <a:p>
            <a:pPr algn="ctr" eaLnBrk="0" fontAlgn="base" hangingPunct="0">
              <a:spcBef>
                <a:spcPct val="0"/>
              </a:spcBef>
              <a:spcAft>
                <a:spcPct val="0"/>
              </a:spcAft>
            </a:pPr>
            <a:endParaRPr lang="ar-EG" sz="28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latin typeface="Tahoma" pitchFamily="34" charset="0"/>
              <a:ea typeface="Times New Roman" pitchFamily="18" charset="0"/>
              <a:cs typeface="Tahoma" pitchFamily="34" charset="0"/>
            </a:endParaRPr>
          </a:p>
          <a:p>
            <a:pPr algn="ctr" eaLnBrk="0" fontAlgn="base" hangingPunct="0">
              <a:spcBef>
                <a:spcPct val="0"/>
              </a:spcBef>
              <a:spcAft>
                <a:spcPct val="0"/>
              </a:spcAft>
            </a:pPr>
            <a:r>
              <a:rPr lang="ar-EG" sz="28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latin typeface="Tahoma" pitchFamily="34" charset="0"/>
                <a:ea typeface="Times New Roman" pitchFamily="18" charset="0"/>
                <a:cs typeface="Tahoma" pitchFamily="34" charset="0"/>
              </a:rPr>
              <a:t>شعبة الكيمياء والعلوم البيولوجية والجيولوجيا</a:t>
            </a:r>
            <a:endParaRPr lang="en-US" sz="28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latin typeface="Arial" pitchFamily="34" charset="0"/>
              <a:cs typeface="Arial" pitchFamily="34" charset="0"/>
            </a:endParaRPr>
          </a:p>
          <a:p>
            <a:pPr lvl="0" algn="ctr" rtl="0" eaLnBrk="0" fontAlgn="base" hangingPunct="0">
              <a:spcBef>
                <a:spcPct val="0"/>
              </a:spcBef>
              <a:spcAft>
                <a:spcPct val="0"/>
              </a:spcAft>
            </a:pPr>
            <a:endParaRPr kumimoji="0" lang="en-US" sz="28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endParaRPr>
          </a:p>
          <a:p>
            <a:pPr lvl="0" algn="ctr" eaLnBrk="0" fontAlgn="base" hangingPunct="0">
              <a:spcBef>
                <a:spcPct val="0"/>
              </a:spcBef>
              <a:spcAft>
                <a:spcPct val="0"/>
              </a:spcAft>
            </a:pPr>
            <a:r>
              <a:rPr lang="ar-EG" sz="2800" b="1" dirty="0" smtClean="0">
                <a:solidFill>
                  <a:srgbClr val="C00000"/>
                </a:solidFill>
              </a:rPr>
              <a:t>الرمزالكودي  </a:t>
            </a:r>
            <a:r>
              <a:rPr lang="en-US" sz="2800" b="1" dirty="0" smtClean="0">
                <a:solidFill>
                  <a:srgbClr val="C00000"/>
                </a:solidFill>
              </a:rPr>
              <a:t>Comp </a:t>
            </a:r>
            <a:endParaRPr kumimoji="0" lang="ar-EG" sz="2800" b="1" i="0" u="none" strike="noStrike" cap="none" normalizeH="0" baseline="0" dirty="0" smtClean="0">
              <a:ln>
                <a:noFill/>
              </a:ln>
              <a:solidFill>
                <a:srgbClr val="C00000"/>
              </a:solidFill>
              <a:effectLst/>
              <a:latin typeface="Tahoma" pitchFamily="34" charset="0"/>
              <a:ea typeface="Times New Roman" pitchFamily="18" charset="0"/>
              <a:cs typeface="Tahoma" pitchFamily="34" charset="0"/>
            </a:endParaRPr>
          </a:p>
          <a:p>
            <a:pPr lvl="0" algn="ctr" eaLnBrk="0" fontAlgn="base" hangingPunct="0">
              <a:spcBef>
                <a:spcPct val="0"/>
              </a:spcBef>
              <a:spcAft>
                <a:spcPct val="0"/>
              </a:spcAft>
            </a:pPr>
            <a:endParaRPr kumimoji="0" lang="ar-EG" sz="28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endParaRPr>
          </a:p>
          <a:p>
            <a:pPr lvl="0" algn="ctr" eaLnBrk="0" fontAlgn="base" hangingPunct="0">
              <a:spcBef>
                <a:spcPct val="0"/>
              </a:spcBef>
              <a:spcAft>
                <a:spcPct val="0"/>
              </a:spcAft>
            </a:pPr>
            <a:r>
              <a:rPr kumimoji="0" lang="ar-EG" sz="28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د. كريمة محمد لاشين</a:t>
            </a:r>
          </a:p>
          <a:p>
            <a:pPr lvl="0" algn="ctr" eaLnBrk="0" fontAlgn="base" hangingPunct="0">
              <a:spcBef>
                <a:spcPct val="0"/>
              </a:spcBef>
              <a:spcAft>
                <a:spcPct val="0"/>
              </a:spcAft>
            </a:pPr>
            <a:r>
              <a:rPr kumimoji="0" lang="ar-EG" sz="28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مدرس التربية المقارنة والإدارة التعليمية</a:t>
            </a:r>
          </a:p>
          <a:p>
            <a:pPr lvl="0" algn="ctr" eaLnBrk="0" fontAlgn="base" hangingPunct="0">
              <a:spcBef>
                <a:spcPct val="0"/>
              </a:spcBef>
              <a:spcAft>
                <a:spcPct val="0"/>
              </a:spcAft>
            </a:pPr>
            <a:r>
              <a:rPr kumimoji="0" lang="ar-EG" sz="28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بكلية التربية جامعة طنطا</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484784"/>
            <a:ext cx="7056784" cy="3046988"/>
          </a:xfrm>
          <a:prstGeom prst="rect">
            <a:avLst/>
          </a:prstGeom>
        </p:spPr>
        <p:txBody>
          <a:bodyPr wrap="square">
            <a:spAutoFit/>
          </a:bodyPr>
          <a:lstStyle/>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7- إعطاء الحرية للمدارس الخاصة والطائفية:</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استجابة لإيمان الفلسفة الرأسمالية بالحرية الفردية والجماعية ، فإنها تعطى الحرية للجماعات والأفراد والطوائف لإنشاء المدارس الخاصة بهم، وتمنحهم الحرية فى اختيار مناهجها وبرامجها حسب اهدافها الخاصة</a:t>
            </a:r>
            <a:endParaRPr lang="ar-EG"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755576" y="1037770"/>
            <a:ext cx="7560840" cy="46474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40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نظم </a:t>
            </a:r>
            <a:r>
              <a:rPr kumimoji="0" lang="ar-EG" sz="40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التعليم فى الدول الاشتراكية</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المبادئ الأساسية فى توجيه السياسة التربوية فى الدول الاشتراكية :</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justLow" defTabSz="914400" rtl="1" eaLnBrk="0" fontAlgn="base" latinLnBrk="0" hangingPunct="0">
              <a:lnSpc>
                <a:spcPct val="100000"/>
              </a:lnSpc>
              <a:spcBef>
                <a:spcPct val="0"/>
              </a:spcBef>
              <a:spcAft>
                <a:spcPct val="0"/>
              </a:spcAft>
              <a:buClrTx/>
              <a:buSzTx/>
              <a:buFont typeface="Wingdings" pitchFamily="2" charset="2"/>
              <a:buChar char="v"/>
              <a:tabLst/>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العمل على إزالة أثر الديانات على اختلاف أنواعها ، وتنمية النظرية المادية الإلحادية العلمية ، وذلك تجاه الكون والتاريخ الإنسانى، وبناء المجتمع.</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justLow" defTabSz="914400" rtl="1" eaLnBrk="0" fontAlgn="base" latinLnBrk="0" hangingPunct="0">
              <a:lnSpc>
                <a:spcPct val="100000"/>
              </a:lnSpc>
              <a:spcBef>
                <a:spcPct val="0"/>
              </a:spcBef>
              <a:spcAft>
                <a:spcPct val="0"/>
              </a:spcAft>
              <a:buClrTx/>
              <a:buSzTx/>
              <a:buFont typeface="Wingdings" pitchFamily="2" charset="2"/>
              <a:buChar char="v"/>
              <a:tabLst/>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المساواة بين الأجناس والقوميات المختلفة من خلال إزالة الحواجز بين القوميات والجامعات ومساواة السكان على اختلاف عروقهم وأجناسهم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764704"/>
            <a:ext cx="7416824" cy="5184576"/>
          </a:xfrm>
          <a:prstGeom prst="rect">
            <a:avLst/>
          </a:prstGeom>
        </p:spPr>
        <p:txBody>
          <a:bodyPr wrap="square">
            <a:spAutoFit/>
          </a:bodyPr>
          <a:lstStyle/>
          <a:p>
            <a:pPr marL="514350" lvl="0" indent="-514350" algn="justLow" eaLnBrk="0" fontAlgn="base" hangingPunct="0">
              <a:spcBef>
                <a:spcPct val="0"/>
              </a:spcBef>
              <a:spcAft>
                <a:spcPct val="0"/>
              </a:spcAft>
              <a:buFont typeface="Wingdings" pitchFamily="2" charset="2"/>
              <a:buChar char="v"/>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المساواة بين الجنسين(الرجال والنساء) فى فرص التعليم.</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514350" lvl="0" indent="-514350" algn="justLow" eaLnBrk="0" fontAlgn="base" hangingPunct="0">
              <a:spcBef>
                <a:spcPct val="0"/>
              </a:spcBef>
              <a:spcAft>
                <a:spcPct val="0"/>
              </a:spcAft>
              <a:buFont typeface="Wingdings" pitchFamily="2" charset="2"/>
              <a:buChar char="v"/>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تأكيد مبدأ الطبقة الاجتماعية الواحدة من خلال المدرسة الواحدة والمناهج المماثلة وإزلة الفوارق فى المجتمع الاشتراكى</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514350" lvl="0" indent="-514350" algn="justLow" eaLnBrk="0" fontAlgn="base" hangingPunct="0">
              <a:spcBef>
                <a:spcPct val="0"/>
              </a:spcBef>
              <a:spcAft>
                <a:spcPct val="0"/>
              </a:spcAft>
              <a:buFont typeface="Wingdings" pitchFamily="2" charset="2"/>
              <a:buChar char="v"/>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تاكيد التربية العقلية المادية فى التفكير والاتجاه.</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514350" lvl="0" indent="-514350" algn="justLow" eaLnBrk="0" fontAlgn="base" hangingPunct="0">
              <a:spcBef>
                <a:spcPct val="0"/>
              </a:spcBef>
              <a:spcAft>
                <a:spcPct val="0"/>
              </a:spcAft>
              <a:buFont typeface="Wingdings" pitchFamily="2" charset="2"/>
              <a:buChar char="v"/>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تاكيد التدريب البدنى عن طريق التدريب الرياضى والتدريب العسكرى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514350" lvl="0" indent="-514350" algn="justLow" eaLnBrk="0" fontAlgn="base" hangingPunct="0">
              <a:spcBef>
                <a:spcPct val="0"/>
              </a:spcBef>
              <a:spcAft>
                <a:spcPct val="0"/>
              </a:spcAft>
              <a:buFont typeface="Wingdings" pitchFamily="2" charset="2"/>
              <a:buChar char="v"/>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تأكيد التربية التقنية العالية لنشر استخدام الآلات وزيادة الإنتاج.</a:t>
            </a:r>
            <a:endParaRPr kumimoji="0" lang="ar-EG"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755576" y="748901"/>
            <a:ext cx="7632848"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EG" sz="40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سمات نظام التعليم فى الدول الاشتراكية:</a:t>
            </a:r>
            <a:endParaRPr kumimoji="0" lang="en-US" sz="4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سيطرة الدولة والحزب الشيوعى على التعليم :</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وهذا يعنى أن تسيطر الدولة على النظام التربوى والمؤسسات التعليمية بما فيها من أهداف وبرامج وطرائق ونشاطات وغير ذلك مما يتصل بالعملية التربوية.</a:t>
            </a:r>
          </a:p>
          <a:p>
            <a:pPr marL="0" marR="0" lvl="0" indent="0" algn="justLow" defTabSz="914400" rtl="1" eaLnBrk="0" fontAlgn="base" latinLnBrk="0" hangingPunct="0">
              <a:lnSpc>
                <a:spcPct val="100000"/>
              </a:lnSpc>
              <a:spcBef>
                <a:spcPct val="0"/>
              </a:spcBef>
              <a:spcAft>
                <a:spcPct val="0"/>
              </a:spcAft>
              <a:buClrTx/>
              <a:buSzTx/>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2- التنمية الأيدولوجية المستمرة:</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لإحياء المبادئ والمفاهيم وأنماط السلوك التى تنادى بها الفلسفة الاشتراكية ، ويتم ذلك عن طريق برمجة النشاطات وتحديد مضمونها وتنظيم طرائقها وتحديد أدواتها.</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908720"/>
            <a:ext cx="7344816" cy="4031873"/>
          </a:xfrm>
          <a:prstGeom prst="rect">
            <a:avLst/>
          </a:prstGeom>
        </p:spPr>
        <p:txBody>
          <a:bodyPr wrap="square">
            <a:spAutoFit/>
          </a:bodyPr>
          <a:lstStyle/>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 الاهتمام بالنشاط والتربية الخلقية :</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فهم يرون ذلك فى إطاعة قوانين الدولة أو المؤسسة،لأن إطاعة القوانين: يكون الإنسان قد انسجم مع نفسه وتحققت حريته، لأنهم يرون أن االتزام بالقوانين هى شروط الحرية والأخلاق.</a:t>
            </a:r>
          </a:p>
          <a:p>
            <a:pPr lvl="0" algn="justLow" eaLnBrk="0" fontAlgn="base" hangingPunct="0">
              <a:spcBef>
                <a:spcPct val="0"/>
              </a:spcBef>
              <a:spcAft>
                <a:spcPct val="0"/>
              </a:spcAf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 الاهتمام بالتنمية المادية:</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وذلك لايتحقق إلا بالاهتمام بالتربية والعلم والتكنولوجيا الذى يتصل بمصالح الشعب، وليس بمصلحة الفرد.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620688"/>
            <a:ext cx="7704856" cy="5653216"/>
          </a:xfrm>
          <a:prstGeom prst="rect">
            <a:avLst/>
          </a:prstGeom>
        </p:spPr>
        <p:txBody>
          <a:bodyPr wrap="square">
            <a:spAutoFit/>
          </a:bodyPr>
          <a:lstStyle/>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 الاهتمام بالمدرسة العامة وتحريم المدرسة الخاصة :</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وهم يؤكدون فى نظامهم التربوى على فتح المدارس العامة التى تستقبل جميع أبناء الشعب دون تمييز لأى سبب قومى أو عرقى أو طبقى أو دينى أو ذكائى أو غير ذلك من الفروق ، وبالتالى يحرمون المدارس الخاصة خشية خروجها عن مفاهيم الأيدولوجية الاشتراكية .</a:t>
            </a:r>
          </a:p>
          <a:p>
            <a:pPr lvl="0" algn="justLow" eaLnBrk="0" fontAlgn="base" hangingPunct="0">
              <a:spcBef>
                <a:spcPct val="0"/>
              </a:spcBef>
              <a:spcAft>
                <a:spcPct val="0"/>
              </a:spcAf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6- العناية الزائدة بالشباب ومؤسساتهم:</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لأنهم يفترضون أن الاهتمام بالشباب وبالمؤسسات الت تعتنى بهم ، يضمن جيلا مؤمنا بالأيدولوجية الاشتراكية ، الأمر الذى يساعد على تشكيل المجتمع الاشتراكى.</a:t>
            </a:r>
            <a:endParaRPr kumimoji="0" lang="ar-EG"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971600" y="1069887"/>
            <a:ext cx="7344816"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6-العناية الزائدة بالشباب ومؤسساتهم:</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لأنهم يفترضون أن الاهتمام بالشباب وبالمؤسسات التي تعتنى بهم ، يضمن جيلا مؤمنا بالأيدولوجية الاشتراكية ، الأمر الذى يساعد على تشكيل المجتمع الاشتراكى.</a:t>
            </a:r>
          </a:p>
          <a:p>
            <a:pPr marL="0" marR="0" lvl="0" indent="0" algn="justLow" defTabSz="914400" rtl="1" eaLnBrk="1" fontAlgn="base" latinLnBrk="0" hangingPunct="1">
              <a:lnSpc>
                <a:spcPct val="100000"/>
              </a:lnSpc>
              <a:spcBef>
                <a:spcPct val="0"/>
              </a:spcBef>
              <a:spcAft>
                <a:spcPct val="0"/>
              </a:spcAft>
              <a:buClrTx/>
              <a:buSzTx/>
              <a:tabLst/>
            </a:pPr>
            <a:endParaRPr kumimoji="0" lang="ar-EG"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827584" y="875543"/>
            <a:ext cx="7416824" cy="46474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40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خصائص النظم التعليمية فى الدول النامية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انفراد الدولة بمسئولية التعليم:</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معظم مؤسسات التعليم فى دول العالم النامى بكل مستوياتها من التعليم الابتدائى وحتى الجامعة(إن وجدت) تقع على مسئولية الدولة يرجع ذلك لانخفاض مسوى المعيشة ، وعدم وجود الوعى الثقافى، وسلبية المواطنين تجاه المسئوليات العامة الأمر الذى يحول دون مساهمة المواطنين فى التعليم. فتبقى مسئولية حكومية فقط.</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908721"/>
            <a:ext cx="7632848" cy="5016758"/>
          </a:xfrm>
          <a:prstGeom prst="rect">
            <a:avLst/>
          </a:prstGeom>
        </p:spPr>
        <p:txBody>
          <a:bodyPr wrap="square">
            <a:spAutoFit/>
          </a:bodyPr>
          <a:lstStyle/>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 الازدواجية فى التعليم:</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تظهر هذه الازدواجية فى وجود نظامين للتعليم داخل المجتمع الواحد، أحدهما دينى والأخر عام والتعليم الخاص </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(الأجنبى</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والتعليم الوطنى (القومى) كما يظهر ذلك جليا فى عدم التوازن بين الرغبة فى التقدم وعدم وجود الغمكانيات الفعلية لتحقيق ذلك.</a:t>
            </a:r>
          </a:p>
          <a:p>
            <a:pPr lvl="0" algn="justLow" eaLnBrk="0" fontAlgn="base" hangingPunct="0">
              <a:spcBef>
                <a:spcPct val="0"/>
              </a:spcBef>
              <a:spcAft>
                <a:spcPct val="0"/>
              </a:spcAf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3-انتشار ظاهرة الأمية :</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فرض ظاهرة الأمية وانتشارها بين أبناء هذه البلدان حتى وصلت إلى معدلات مخيفة فى بعض الدول العربية وكانت سببا رئيسيا فى انتشار الفقر والمرض بين شعوب بعض هذه البلاد.</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76673"/>
            <a:ext cx="7776864" cy="6217668"/>
          </a:xfrm>
          <a:prstGeom prst="rect">
            <a:avLst/>
          </a:prstGeom>
        </p:spPr>
        <p:txBody>
          <a:bodyPr wrap="square">
            <a:spAutoFit/>
          </a:bodyPr>
          <a:lstStyle/>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 قصور التخطيط  للتعليم:</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ويتمثل فى عدم توافر الإحصائيات والمعلومات الدقيقة، مما يترتب عليه استخدام أنظمة وأفكار ونماذج ونظريات وبرامج غريب عن الواقع وبعيدة عنه كما يؤدى إلى عدم وجود خطط قومة للتعليم وبالتالى سيادة النمط (الارتجالى).</a:t>
            </a:r>
          </a:p>
          <a:p>
            <a:pPr lvl="0" algn="justLow" eaLnBrk="0" fontAlgn="base" hangingPunct="0">
              <a:spcBef>
                <a:spcPct val="0"/>
              </a:spcBef>
              <a:spcAft>
                <a:spcPct val="0"/>
              </a:spcAf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5-عدم تحقيق مبدأ تكافؤ الفرص التعليمية :</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فنقص الإمكانيات والموارد المالية يؤدى الى عجز الميزانيات المخصصة لتعليم هذه البلاد . ويترتب على ذلك عجز الدولة عن توفير متطلبات التعليم وحاجاته الأساسية ، ينتج عن هذا الهدر التربوى الذى يظهر فى التسرب والتخلف وتغلب الكم غلى الكيف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412776"/>
            <a:ext cx="7128792" cy="4124206"/>
          </a:xfrm>
          <a:prstGeom prst="rect">
            <a:avLst/>
          </a:prstGeom>
        </p:spPr>
        <p:txBody>
          <a:bodyPr wrap="square">
            <a:spAutoFit/>
          </a:bodyPr>
          <a:lstStyle/>
          <a:p>
            <a:pPr lvl="0" algn="ctr" fontAlgn="base">
              <a:spcBef>
                <a:spcPct val="0"/>
              </a:spcBef>
              <a:spcAft>
                <a:spcPct val="0"/>
              </a:spcAft>
            </a:pPr>
            <a:r>
              <a:rPr kumimoji="0" lang="ar-EG" sz="3600" b="1" i="0" strike="noStrike" cap="none" normalizeH="0" baseline="0" dirty="0" smtClean="0">
                <a:ln>
                  <a:noFill/>
                </a:ln>
                <a:solidFill>
                  <a:srgbClr val="FF0000"/>
                </a:solidFill>
                <a:effectLst/>
                <a:latin typeface="SKR HEAD1"/>
                <a:ea typeface="Calibri" pitchFamily="34" charset="0"/>
                <a:cs typeface="Arial" pitchFamily="34" charset="0"/>
              </a:rPr>
              <a:t>المحاضرة الثالثة </a:t>
            </a:r>
          </a:p>
          <a:p>
            <a:pPr lvl="0" algn="ctr" fontAlgn="base">
              <a:spcBef>
                <a:spcPct val="0"/>
              </a:spcBef>
              <a:spcAft>
                <a:spcPct val="0"/>
              </a:spcAft>
            </a:pPr>
            <a:r>
              <a:rPr kumimoji="0" lang="ar-EG" sz="3600" b="1" i="0" strike="noStrike" cap="none" normalizeH="0" dirty="0" smtClean="0">
                <a:ln>
                  <a:noFill/>
                </a:ln>
                <a:solidFill>
                  <a:schemeClr val="tx1"/>
                </a:solidFill>
                <a:effectLst/>
                <a:latin typeface="SKR HEAD1"/>
                <a:ea typeface="Calibri" pitchFamily="34" charset="0"/>
                <a:cs typeface="Arial" pitchFamily="34" charset="0"/>
              </a:rPr>
              <a:t> </a:t>
            </a:r>
            <a:r>
              <a:rPr lang="ar-EG" sz="3600" b="1" dirty="0" smtClean="0">
                <a:latin typeface="SKR HEAD1"/>
                <a:ea typeface="Calibri" pitchFamily="34" charset="0"/>
                <a:cs typeface="Arial" pitchFamily="34" charset="0"/>
              </a:rPr>
              <a:t>سمات نظم التعليم في دول العالم المختلفة</a:t>
            </a:r>
            <a:endParaRPr kumimoji="0" lang="en-US" sz="3600" b="1" i="0"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ar-EG" sz="3600" b="1" i="0"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 </a:t>
            </a:r>
            <a:endParaRPr kumimoji="0" lang="ar-EG" sz="3600" b="1" i="0"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endParaRPr>
          </a:p>
          <a:p>
            <a:pPr lvl="0" algn="ctr" eaLnBrk="0" fontAlgn="base" hangingPunct="0">
              <a:spcBef>
                <a:spcPct val="0"/>
              </a:spcBef>
              <a:spcAft>
                <a:spcPct val="0"/>
              </a:spcAft>
            </a:pPr>
            <a:r>
              <a:rPr kumimoji="0" lang="ar-EG" sz="3600" b="1" i="0"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عناصر المحاضرة </a:t>
            </a:r>
            <a:endParaRPr kumimoji="0" lang="ar-EG" sz="3600" b="1" i="0"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endParaRPr>
          </a:p>
          <a:p>
            <a:pPr marL="514350" lvl="0" indent="-514350" algn="ctr" eaLnBrk="0" fontAlgn="base" hangingPunct="0">
              <a:spcBef>
                <a:spcPct val="0"/>
              </a:spcBef>
              <a:spcAft>
                <a:spcPct val="0"/>
              </a:spcAft>
              <a:buFont typeface="Wingdings" pitchFamily="2" charset="2"/>
              <a:buChar char="v"/>
            </a:pPr>
            <a:r>
              <a:rPr lang="ar-EG" sz="3200" b="1" dirty="0" smtClean="0"/>
              <a:t>سمات النظم التعليمية فى الدول الرأسمالية</a:t>
            </a:r>
          </a:p>
          <a:p>
            <a:pPr lvl="0" algn="ctr" eaLnBrk="0" fontAlgn="base" hangingPunct="0">
              <a:spcBef>
                <a:spcPct val="0"/>
              </a:spcBef>
              <a:spcAft>
                <a:spcPct val="0"/>
              </a:spcAft>
            </a:pPr>
            <a:endParaRPr lang="ar-EG" sz="3200" b="1" dirty="0" smtClean="0"/>
          </a:p>
          <a:p>
            <a:pPr lvl="0" algn="ctr" eaLnBrk="0" fontAlgn="base" hangingPunct="0">
              <a:spcBef>
                <a:spcPct val="0"/>
              </a:spcBef>
              <a:spcAft>
                <a:spcPct val="0"/>
              </a:spcAft>
            </a:pPr>
            <a:r>
              <a:rPr lang="ar-EG" b="1" u="sng" dirty="0" smtClean="0"/>
              <a:t> </a:t>
            </a:r>
          </a:p>
          <a:p>
            <a:pPr lvl="0" algn="ctr" eaLnBrk="0" fontAlgn="base" hangingPunct="0">
              <a:spcBef>
                <a:spcPct val="0"/>
              </a:spcBef>
              <a:spcAft>
                <a:spcPct val="0"/>
              </a:spcAft>
            </a:pPr>
            <a:endParaRPr lang="ar-EG" b="1" u="sng" dirty="0" smtClean="0"/>
          </a:p>
          <a:p>
            <a:pPr lvl="0" algn="ctr" eaLnBrk="0" fontAlgn="base" hangingPunct="0">
              <a:spcBef>
                <a:spcPct val="0"/>
              </a:spcBef>
              <a:spcAft>
                <a:spcPct val="0"/>
              </a:spcAf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p:txBody>
      </p:sp>
      <p:sp>
        <p:nvSpPr>
          <p:cNvPr id="6" name="Rectangle 5"/>
          <p:cNvSpPr/>
          <p:nvPr/>
        </p:nvSpPr>
        <p:spPr>
          <a:xfrm>
            <a:off x="1115616" y="4149080"/>
            <a:ext cx="6840760" cy="1754326"/>
          </a:xfrm>
          <a:prstGeom prst="rect">
            <a:avLst/>
          </a:prstGeom>
        </p:spPr>
        <p:txBody>
          <a:bodyPr wrap="square">
            <a:spAutoFit/>
          </a:bodyPr>
          <a:lstStyle/>
          <a:p>
            <a:pPr>
              <a:buFont typeface="Wingdings" pitchFamily="2" charset="2"/>
              <a:buChar char="v"/>
            </a:pPr>
            <a:r>
              <a:rPr lang="ar-EG" sz="3600" b="1" dirty="0"/>
              <a:t>سمات النظم التعليمية فى الدول </a:t>
            </a:r>
            <a:r>
              <a:rPr lang="ar-EG" sz="3600" b="1" dirty="0" smtClean="0"/>
              <a:t>الإشتراكية </a:t>
            </a:r>
            <a:endParaRPr lang="ar-EG" sz="3600" b="1" dirty="0"/>
          </a:p>
          <a:p>
            <a:pPr>
              <a:buFont typeface="Wingdings" pitchFamily="2" charset="2"/>
              <a:buChar char="v"/>
            </a:pPr>
            <a:r>
              <a:rPr lang="ar-EG" sz="3600" b="1" dirty="0"/>
              <a:t>سمات النظم التعليمية فى الدول </a:t>
            </a:r>
            <a:r>
              <a:rPr lang="ar-EG" sz="3600" b="1" dirty="0" smtClean="0"/>
              <a:t>النامية </a:t>
            </a:r>
          </a:p>
          <a:p>
            <a:r>
              <a:rPr lang="ar-EG" sz="3600" dirty="0" smtClean="0"/>
              <a:t> </a:t>
            </a:r>
            <a:endParaRPr lang="ar-EG"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692697"/>
            <a:ext cx="7560840" cy="5016758"/>
          </a:xfrm>
          <a:prstGeom prst="rect">
            <a:avLst/>
          </a:prstGeom>
        </p:spPr>
        <p:txBody>
          <a:bodyPr wrap="square">
            <a:spAutoFit/>
          </a:bodyPr>
          <a:lstStyle/>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6-غلبة الجانب النظرى على التعليم :</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الاتجاه نحو الكم على حساب النوع، فيرتفع كثافة الطلاب داخل الفصول ، وتضعف إمكانيات المختبرات والمكتبات والوسائل والأجهزة اللازمة للتعليم والتدريب وينسحب ذلك على جميع مؤسسات التعليم بكل انواعها وتقل فرص التدريب اللازمة.</a:t>
            </a:r>
          </a:p>
          <a:p>
            <a:pPr lvl="0" algn="justLow" eaLnBrk="0" fontAlgn="base" hangingPunct="0">
              <a:spcBef>
                <a:spcPct val="0"/>
              </a:spcBef>
              <a:spcAft>
                <a:spcPct val="0"/>
              </a:spcAf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7-عدم التوازن في الاهتمام بأنواع التعليم ومراحله المختلفة :</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فيحظى التعليم العام بالاهتمام والرعاية دون التعليم الفنى والمهنى وتأخذ المرحلة الثانوية أهتماما أكثر من المرحلة الابتدائية .</a:t>
            </a:r>
            <a:endParaRPr kumimoji="0" lang="ar-EG"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484784"/>
            <a:ext cx="7128792" cy="4062651"/>
          </a:xfrm>
          <a:prstGeom prst="rect">
            <a:avLst/>
          </a:prstGeom>
        </p:spPr>
        <p:txBody>
          <a:bodyPr wrap="square">
            <a:spAutoFit/>
          </a:bodyPr>
          <a:lstStyle/>
          <a:p>
            <a:pPr lvl="0" algn="ctr" fontAlgn="base">
              <a:spcBef>
                <a:spcPct val="0"/>
              </a:spcBef>
              <a:spcAft>
                <a:spcPct val="0"/>
              </a:spcAft>
            </a:pPr>
            <a:r>
              <a:rPr kumimoji="0" lang="ar-SA" sz="40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أسئلة المحاضرة</a:t>
            </a:r>
            <a:r>
              <a:rPr kumimoji="0" lang="en-US" sz="40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 </a:t>
            </a:r>
            <a:r>
              <a:rPr kumimoji="0" lang="ar-EG" sz="4000" b="1" i="0" u="none" strike="noStrike" cap="none" normalizeH="0" baseline="0" dirty="0" smtClean="0">
                <a:ln>
                  <a:noFill/>
                </a:ln>
                <a:solidFill>
                  <a:srgbClr val="FF0000"/>
                </a:solidFill>
                <a:effectLst/>
                <a:latin typeface="Tahoma" pitchFamily="34" charset="0"/>
                <a:ea typeface="Times New Roman" pitchFamily="18" charset="0"/>
                <a:cs typeface="Tahoma" pitchFamily="34" charset="0"/>
              </a:rPr>
              <a:t>الثالثة</a:t>
            </a:r>
          </a:p>
          <a:p>
            <a:pPr lvl="0" algn="ctr" fontAlgn="base">
              <a:spcBef>
                <a:spcPct val="0"/>
              </a:spcBef>
              <a:spcAft>
                <a:spcPct val="0"/>
              </a:spcAft>
            </a:pPr>
            <a:endParaRPr kumimoji="0" lang="en-US" sz="4000" b="1" i="0" u="none" strike="noStrike" cap="none" normalizeH="0" baseline="0" dirty="0" smtClean="0">
              <a:ln>
                <a:noFill/>
              </a:ln>
              <a:solidFill>
                <a:schemeClr val="tx1"/>
              </a:solidFill>
              <a:effectLst/>
              <a:latin typeface="Arial" pitchFamily="34" charset="0"/>
              <a:cs typeface="Arial" pitchFamily="34" charset="0"/>
            </a:endParaRPr>
          </a:p>
          <a:p>
            <a:pPr marL="514350" indent="-514350" algn="justLow" eaLnBrk="0" fontAlgn="base" hangingPunct="0">
              <a:spcBef>
                <a:spcPct val="0"/>
              </a:spcBef>
              <a:spcAft>
                <a:spcPct val="0"/>
              </a:spcAft>
              <a:buFont typeface="+mj-lt"/>
              <a:buAutoNum type="arabicPeriod"/>
            </a:pPr>
            <a:r>
              <a:rPr kumimoji="0" lang="ar-EG" sz="3200" b="1" i="0" strike="noStrike" cap="none" normalizeH="0" baseline="0" dirty="0" smtClean="0">
                <a:ln>
                  <a:noFill/>
                </a:ln>
                <a:solidFill>
                  <a:schemeClr val="tx1"/>
                </a:solidFill>
                <a:effectLst/>
                <a:latin typeface="Aharoni" pitchFamily="2" charset="-79"/>
                <a:ea typeface="Calibri" pitchFamily="34" charset="0"/>
                <a:cs typeface="+mj-cs"/>
              </a:rPr>
              <a:t>ما المبادئ التي تقوم عليها الفلسفة الرأسمالية؟</a:t>
            </a:r>
          </a:p>
          <a:p>
            <a:pPr marL="514350" indent="-514350" algn="justLow" eaLnBrk="0" fontAlgn="base" hangingPunct="0">
              <a:spcBef>
                <a:spcPct val="0"/>
              </a:spcBef>
              <a:spcAft>
                <a:spcPct val="0"/>
              </a:spcAft>
              <a:buFont typeface="+mj-lt"/>
              <a:buAutoNum type="arabicPeriod"/>
            </a:pPr>
            <a:r>
              <a:rPr kumimoji="0" lang="ar-EG" sz="3200" b="1" i="0" strike="noStrike" cap="none" normalizeH="0" baseline="0" dirty="0" smtClean="0">
                <a:ln>
                  <a:noFill/>
                </a:ln>
                <a:solidFill>
                  <a:schemeClr val="tx1"/>
                </a:solidFill>
                <a:effectLst/>
                <a:latin typeface="Aharoni" pitchFamily="2" charset="-79"/>
                <a:ea typeface="Times New Roman" pitchFamily="18" charset="0"/>
                <a:cs typeface="+mj-cs"/>
              </a:rPr>
              <a:t>ما </a:t>
            </a:r>
            <a:r>
              <a:rPr kumimoji="0" lang="ar-EG" sz="3200" b="1" i="0" strike="noStrike" cap="none" normalizeH="0" baseline="0" dirty="0" smtClean="0">
                <a:ln>
                  <a:noFill/>
                </a:ln>
                <a:solidFill>
                  <a:schemeClr val="tx1"/>
                </a:solidFill>
                <a:effectLst/>
                <a:latin typeface="Aharoni" pitchFamily="2" charset="-79"/>
                <a:ea typeface="Calibri" pitchFamily="34" charset="0"/>
                <a:cs typeface="+mj-cs"/>
              </a:rPr>
              <a:t>خصائص النظم التعليمية فى الدول النامية ؟</a:t>
            </a:r>
          </a:p>
          <a:p>
            <a:pPr marL="514350" indent="-514350" algn="justLow" eaLnBrk="0" fontAlgn="base" hangingPunct="0">
              <a:spcBef>
                <a:spcPct val="0"/>
              </a:spcBef>
              <a:spcAft>
                <a:spcPct val="0"/>
              </a:spcAft>
              <a:buFont typeface="+mj-lt"/>
              <a:buAutoNum type="arabicPeriod"/>
            </a:pPr>
            <a:r>
              <a:rPr kumimoji="0" lang="ar-SA" sz="3200" b="1" i="0" strike="noStrike" cap="none" normalizeH="0" baseline="0" dirty="0" smtClean="0">
                <a:ln>
                  <a:noFill/>
                </a:ln>
                <a:solidFill>
                  <a:schemeClr val="tx1"/>
                </a:solidFill>
                <a:effectLst/>
                <a:latin typeface="Aharoni" pitchFamily="2" charset="-79"/>
                <a:ea typeface="Times New Roman" pitchFamily="18" charset="0"/>
                <a:cs typeface="+mj-cs"/>
              </a:rPr>
              <a:t>ما </a:t>
            </a:r>
            <a:r>
              <a:rPr kumimoji="0" lang="ar-EG" sz="3200" b="1" i="0" strike="noStrike" cap="none" normalizeH="0" baseline="0" dirty="0" smtClean="0">
                <a:ln>
                  <a:noFill/>
                </a:ln>
                <a:solidFill>
                  <a:schemeClr val="tx1"/>
                </a:solidFill>
                <a:effectLst/>
                <a:latin typeface="Aharoni" pitchFamily="2" charset="-79"/>
                <a:ea typeface="Calibri" pitchFamily="34" charset="0"/>
                <a:cs typeface="+mj-cs"/>
              </a:rPr>
              <a:t>خصائص النظم التعليمية فى الدول الرأسمالية؟</a:t>
            </a:r>
          </a:p>
          <a:p>
            <a:pPr marL="514350" indent="-514350" algn="justLow" eaLnBrk="0" fontAlgn="base" hangingPunct="0">
              <a:spcBef>
                <a:spcPct val="0"/>
              </a:spcBef>
              <a:spcAft>
                <a:spcPct val="0"/>
              </a:spcAft>
              <a:buFont typeface="+mj-lt"/>
              <a:buAutoNum type="arabicPeriod"/>
            </a:pPr>
            <a:r>
              <a:rPr lang="ar-EG" sz="3200" b="1" dirty="0" smtClean="0">
                <a:latin typeface="Aharoni" pitchFamily="2" charset="-79"/>
                <a:cs typeface="+mj-cs"/>
              </a:rPr>
              <a:t>ما </a:t>
            </a:r>
            <a:r>
              <a:rPr kumimoji="0" lang="ar-EG" sz="3200" b="1" i="0" strike="noStrike" cap="none" normalizeH="0" baseline="0" dirty="0" smtClean="0">
                <a:ln>
                  <a:noFill/>
                </a:ln>
                <a:solidFill>
                  <a:schemeClr val="tx1"/>
                </a:solidFill>
                <a:effectLst/>
                <a:latin typeface="Aharoni" pitchFamily="2" charset="-79"/>
                <a:ea typeface="Calibri" pitchFamily="34" charset="0"/>
                <a:cs typeface="+mj-cs"/>
              </a:rPr>
              <a:t>خصائص النظم التعليمية فى الدول الإشتراكية؟</a:t>
            </a:r>
            <a:endParaRPr lang="ar-EG" sz="3200" b="1" dirty="0" smtClean="0">
              <a:latin typeface="Aharoni" pitchFamily="2" charset="-79"/>
              <a:cs typeface="+mj-cs"/>
            </a:endParaRPr>
          </a:p>
          <a:p>
            <a:pPr marL="514350" indent="-514350" algn="justLow" eaLnBrk="0" fontAlgn="base" hangingPunct="0">
              <a:spcBef>
                <a:spcPct val="0"/>
              </a:spcBef>
              <a:spcAft>
                <a:spcPct val="0"/>
              </a:spcAft>
              <a:buFont typeface="+mj-lt"/>
              <a:buAutoNum type="arabicPeriod"/>
            </a:pPr>
            <a:r>
              <a:rPr kumimoji="0" lang="ar-EG" sz="3200" b="1" i="0" strike="noStrike" cap="none" normalizeH="0" baseline="0" dirty="0" smtClean="0">
                <a:ln>
                  <a:noFill/>
                </a:ln>
                <a:solidFill>
                  <a:schemeClr val="tx1"/>
                </a:solidFill>
                <a:effectLst/>
                <a:latin typeface="Aharoni" pitchFamily="2" charset="-79"/>
                <a:cs typeface="+mj-cs"/>
              </a:rPr>
              <a:t>ما</a:t>
            </a:r>
            <a:r>
              <a:rPr kumimoji="0" lang="ar-EG" sz="3200" b="1" i="0" strike="noStrike" cap="none" normalizeH="0" dirty="0" smtClean="0">
                <a:ln>
                  <a:noFill/>
                </a:ln>
                <a:solidFill>
                  <a:schemeClr val="tx1"/>
                </a:solidFill>
                <a:effectLst/>
                <a:latin typeface="Aharoni" pitchFamily="2" charset="-79"/>
                <a:cs typeface="+mj-cs"/>
              </a:rPr>
              <a:t> </a:t>
            </a:r>
            <a:r>
              <a:rPr kumimoji="0" lang="ar-EG" sz="3200" b="1" i="0" strike="noStrike" cap="none" normalizeH="0" baseline="0" dirty="0" smtClean="0">
                <a:ln>
                  <a:noFill/>
                </a:ln>
                <a:solidFill>
                  <a:schemeClr val="tx1"/>
                </a:solidFill>
                <a:effectLst/>
                <a:latin typeface="Aharoni" pitchFamily="2" charset="-79"/>
                <a:ea typeface="Calibri" pitchFamily="34" charset="0"/>
                <a:cs typeface="+mj-cs"/>
              </a:rPr>
              <a:t>المبادئ التي تقوم عليها الفلسفة الإشتراكية؟</a:t>
            </a:r>
          </a:p>
          <a:p>
            <a:pPr lvl="0" algn="justLow" eaLnBrk="0" fontAlgn="base" hangingPunct="0">
              <a:spcBef>
                <a:spcPct val="0"/>
              </a:spcBef>
              <a:spcAft>
                <a:spcPct val="0"/>
              </a:spcAft>
            </a:pPr>
            <a:endParaRPr kumimoji="0" lang="ar-S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9552" y="1213228"/>
            <a:ext cx="7848872" cy="43040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40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سمات </a:t>
            </a:r>
            <a:r>
              <a:rPr kumimoji="0" lang="ar-EG" sz="4000" b="1" i="0" u="sng" strike="noStrike" cap="none" normalizeH="0" baseline="0" dirty="0" smtClean="0">
                <a:ln>
                  <a:noFill/>
                </a:ln>
                <a:solidFill>
                  <a:schemeClr val="tx1"/>
                </a:solidFill>
                <a:effectLst/>
                <a:latin typeface="Monotype Koufi"/>
                <a:ea typeface="Calibri" pitchFamily="34" charset="0"/>
                <a:cs typeface="Arial" pitchFamily="34" charset="0"/>
              </a:rPr>
              <a:t>النظم التعليمية</a:t>
            </a:r>
            <a:r>
              <a:rPr kumimoji="0" lang="ar-EG" sz="40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فى الدول الرأسمالية</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تنادى الفلسفة الرأسمالية بالمبادئ الأساسية التالية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ar-EG"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الإيمان بالفرد:</a:t>
            </a:r>
          </a:p>
          <a:p>
            <a:pPr marL="0" marR="0" lvl="0" indent="0" algn="justLow" defTabSz="914400" rtl="1" eaLnBrk="0" fontAlgn="base" latinLnBrk="0" hangingPunct="0">
              <a:lnSpc>
                <a:spcPct val="100000"/>
              </a:lnSpc>
              <a:spcBef>
                <a:spcPct val="0"/>
              </a:spcBef>
              <a:spcAft>
                <a:spcPct val="0"/>
              </a:spcAft>
              <a:buClrTx/>
              <a:buSzTx/>
              <a:tabLs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فهى تعطى الفرد مكانة خاصة وتنظر إليه على أنه الأصل فى التقدم، الذى ينبغى احترام مكانته وقدراته وحريته وإعطائه الفرصة لكى يعمل ويفكر وينمو بكل ابعاده دون قيود.</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980728"/>
            <a:ext cx="7416824" cy="4031873"/>
          </a:xfrm>
          <a:prstGeom prst="rect">
            <a:avLst/>
          </a:prstGeom>
        </p:spPr>
        <p:txBody>
          <a:bodyPr wrap="square">
            <a:spAutoFit/>
          </a:bodyPr>
          <a:lstStyle/>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 توفير الحرية : </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فى كل مجالات الحياة(الاقتصادية والسياسية والاجتماعية والشخصية....) فهى تعطى السكان الحرية لممارسة نشاطهم الاقتصادى والسياسى داخل إطار المجتمع، حيث تشجع الاقتصاد الذى يقوم على الحرية فى المنافسة ، والسياسة التى تقوم على تعدد الأحزاب التى تسعى لمصلحة المجتمع والحرية لشخصية فى كل أنواع العلاقات داخل المجتمع وبالرغم من ذلك فالحرية تبقى نسبية مقيدة بقيود متعددة.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052736"/>
            <a:ext cx="7056784" cy="4524315"/>
          </a:xfrm>
          <a:prstGeom prst="rect">
            <a:avLst/>
          </a:prstGeom>
        </p:spPr>
        <p:txBody>
          <a:bodyPr wrap="square">
            <a:spAutoFit/>
          </a:bodyPr>
          <a:lstStyle/>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 إقامة الحياة على الصراع والتنافس: </a:t>
            </a: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الباب مفتوحا أمام المواطنين لكى يتحركوا ويعدوا مراكزهم وأدوارهم داخل المجتمع وذلك بفضل نشاطهم وكفاحهم ومنافستهم للآخرين ،ولكن حرية الصراع والمنافسة الحرة قد أدت إلى التباين فى توزيع الثروات بين الطبقات إلا أن الميزة الإيجابية هنا إبقاء باب الحراك الاجتماعى مفتوحا أمام كل الناس فى المجتمع لكى يعمل كل إنسان ويتحرك ويحسن من ظروفه الخاصة والعامة.</a:t>
            </a:r>
            <a:endParaRPr kumimoji="0" lang="ar-EG"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683568" y="856342"/>
            <a:ext cx="777686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EG" sz="32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وقد انعكست تلك المبادئ على نظم لتعليم فى الدول الرأسمالية وبالتالى يمكننا تلخيص ابرز سمات النظام التربوى فى هذه الدول فيما يلى:</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3200" b="1" i="0" u="sng"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 المرونة الزائدة فى الاشراف على التعليم ومراقبته:</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إن التعليم فى البلدان الرأسمالية يعد من المستويات الشعبية إلا أن الحكومات تسهم فى التعليم بمستويات مختلفة ، وبقدر ما تزداد سلطتها عليه ويتراوح الإشراف على التعليم فى البلاد الرأسمالية فى درجة الإشراف اللامركزية،كما هى الحال فى الولايات المتحدة الأمريكية.</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404664"/>
            <a:ext cx="7488832" cy="6001643"/>
          </a:xfrm>
          <a:prstGeom prst="rect">
            <a:avLst/>
          </a:prstGeom>
        </p:spPr>
        <p:txBody>
          <a:bodyPr wrap="square">
            <a:spAutoFit/>
          </a:bodyPr>
          <a:lstStyle/>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 الاهتمام بالعلوم والتكنولوجيا:</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وهى سمة أساسية من سمات النظام التعليمى فى الدول الرأسمالية لأنها مجتمعات تقوم على المنافسة الصناعية التى تطلب هذين الموضوعين بالضرورة، كما أن التسابق بين البلاد الرأسمالية نفسها يفرض عليها هذ ا الاهتمام لغايات التطور فى التكنولوجيا والانتاج.</a:t>
            </a:r>
          </a:p>
          <a:p>
            <a:pPr lvl="0" algn="justLow" eaLnBrk="0" fontAlgn="base" hangingPunct="0">
              <a:spcBef>
                <a:spcPct val="0"/>
              </a:spcBef>
              <a:spcAft>
                <a:spcPct val="0"/>
              </a:spcAf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a:t>
            </a: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-توفير الحرية للمعلمين والمتعلمين:</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يتتع المعلمون بحرية واسعة فى اختيار البرامج والمناهج التى تتلاءم مع المدرسة فى البيئة الاجتماعية ، وحتى عندما يفرض المنهج على المدرسة فإنه يشتمل على بدائل تمكن الطالب من اختيار ما يناسب قدراتهم واتجاهاتهم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268760"/>
            <a:ext cx="7344816" cy="4031873"/>
          </a:xfrm>
          <a:prstGeom prst="rect">
            <a:avLst/>
          </a:prstGeom>
        </p:spPr>
        <p:txBody>
          <a:bodyPr wrap="square">
            <a:spAutoFit/>
          </a:bodyPr>
          <a:lstStyle/>
          <a:p>
            <a:pPr lvl="0" algn="justLow" eaLnBrk="0" fontAlgn="base" hangingPunct="0">
              <a:spcBef>
                <a:spcPct val="0"/>
              </a:spcBef>
              <a:spcAft>
                <a:spcPct val="0"/>
              </a:spcAf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4-استقلال مؤسسات التعليم العالى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ترى الفلسفة الرأسمالية التعليم العالى مؤسسة مستقلة، فقد تكون دينية أو مدنية أو حكومية ، ولكن جميع هذ المؤسسات تدار من قبل مجلس أمناء مستقل عن السلطة التى تتبعها هذه المؤسسة،ويكون هذا المجلس هو المسئول الأول والأخير عن رسم سياستها وتوجيهها بالطريقة التى يراها مناسبة . شريطة ألا تنقطع أهدافها عن خدمة الواقع الاجتماعى فى البيئة.</a:t>
            </a:r>
            <a:endParaRPr kumimoji="0" lang="ar-EG"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755576" y="920240"/>
            <a:ext cx="7704856"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 مسايرة النظام التربوى لروح العصر:</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وهى بهذه السمة تحاول أن توفق بين ما يجرى فى برامج التعليم،وبين مايحدث فى البيئة من حاجات ومتطلبات من أجل الاستجابة إلى التجديد فى وسائل الإنتاج وأساليب الحياة.</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pPr>
            <a:r>
              <a:rPr kumimoji="0" lang="ar-EG"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6-التنوع حسب ظروف البيئة:</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EG"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نتيجة لأن الفلسفة الرأسمالية تؤمن بأن يكون التعليم وظيفيا يواجه مشكلات البيئة المحلية فإنها تعمل على تنويع أنظمة التعليم فيها إذا تباينت الظروف البيئية والاجتماعية.</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1259</Words>
  <Application>Microsoft Office PowerPoint</Application>
  <PresentationFormat>On-screen Show (4:3)</PresentationFormat>
  <Paragraphs>86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كريمة</dc:creator>
  <cp:lastModifiedBy>كريمة</cp:lastModifiedBy>
  <cp:revision>36</cp:revision>
  <dcterms:created xsi:type="dcterms:W3CDTF">2020-03-17T15:58:24Z</dcterms:created>
  <dcterms:modified xsi:type="dcterms:W3CDTF">2020-03-17T17:31:52Z</dcterms:modified>
</cp:coreProperties>
</file>